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7" r:id="rId4"/>
    <p:sldId id="272" r:id="rId5"/>
    <p:sldId id="274" r:id="rId6"/>
    <p:sldId id="275" r:id="rId7"/>
    <p:sldId id="273" r:id="rId8"/>
  </p:sldIdLst>
  <p:sldSz cx="12192000" cy="6858000"/>
  <p:notesSz cx="6810375" cy="9942513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hristian Bos" initials="CB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008287"/>
    <a:srgbClr val="00FF00"/>
    <a:srgbClr val="CCFFCC"/>
    <a:srgbClr val="CCFFFF"/>
    <a:srgbClr val="FF7C80"/>
    <a:srgbClr val="FF5050"/>
    <a:srgbClr val="99FF99"/>
    <a:srgbClr val="F2672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7" autoAdjust="0"/>
    <p:restoredTop sz="93073" autoAdjust="0"/>
  </p:normalViewPr>
  <p:slideViewPr>
    <p:cSldViewPr snapToGrid="0">
      <p:cViewPr varScale="1">
        <p:scale>
          <a:sx n="86" d="100"/>
          <a:sy n="86" d="100"/>
        </p:scale>
        <p:origin x="557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7129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commentAuthors" Target="commentAuthors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162" cy="498852"/>
          </a:xfrm>
          <a:prstGeom prst="rect">
            <a:avLst/>
          </a:prstGeom>
        </p:spPr>
        <p:txBody>
          <a:bodyPr vert="horz" lIns="95689" tIns="47845" rIns="95689" bIns="47845" rtlCol="0"/>
          <a:lstStyle>
            <a:lvl1pPr algn="l">
              <a:defRPr sz="1300"/>
            </a:lvl1pPr>
          </a:lstStyle>
          <a:p>
            <a:r>
              <a:rPr lang="en-US"/>
              <a:t>GEOCAP-course WP1.07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7637" y="0"/>
            <a:ext cx="2951162" cy="498852"/>
          </a:xfrm>
          <a:prstGeom prst="rect">
            <a:avLst/>
          </a:prstGeom>
        </p:spPr>
        <p:txBody>
          <a:bodyPr vert="horz" lIns="95689" tIns="47845" rIns="95689" bIns="47845" rtlCol="0"/>
          <a:lstStyle>
            <a:lvl1pPr algn="r">
              <a:defRPr sz="1300"/>
            </a:lvl1pPr>
          </a:lstStyle>
          <a:p>
            <a:r>
              <a:rPr lang="nl-NL"/>
              <a:t>29-3-2016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9443665"/>
            <a:ext cx="2951162" cy="498851"/>
          </a:xfrm>
          <a:prstGeom prst="rect">
            <a:avLst/>
          </a:prstGeom>
        </p:spPr>
        <p:txBody>
          <a:bodyPr vert="horz" lIns="95689" tIns="47845" rIns="95689" bIns="47845" rtlCol="0" anchor="b"/>
          <a:lstStyle>
            <a:lvl1pPr algn="l">
              <a:defRPr sz="1300"/>
            </a:lvl1pPr>
          </a:lstStyle>
          <a:p>
            <a:r>
              <a:rPr lang="en-US"/>
              <a:t>Company </a:t>
            </a:r>
            <a:r>
              <a:rPr lang="en-US" dirty="0"/>
              <a:t>decision-making for GT projects</a:t>
            </a:r>
            <a:endParaRPr lang="nl-NL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7637" y="9443665"/>
            <a:ext cx="2951162" cy="498851"/>
          </a:xfrm>
          <a:prstGeom prst="rect">
            <a:avLst/>
          </a:prstGeom>
        </p:spPr>
        <p:txBody>
          <a:bodyPr vert="horz" lIns="95689" tIns="47845" rIns="95689" bIns="47845" rtlCol="0" anchor="b"/>
          <a:lstStyle>
            <a:lvl1pPr algn="r">
              <a:defRPr sz="1300"/>
            </a:lvl1pPr>
          </a:lstStyle>
          <a:p>
            <a:fld id="{E7B2D536-E7F8-4BC3-B95E-420F370E53A8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0007666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51162" cy="498852"/>
          </a:xfrm>
          <a:prstGeom prst="rect">
            <a:avLst/>
          </a:prstGeom>
        </p:spPr>
        <p:txBody>
          <a:bodyPr vert="horz" lIns="95689" tIns="47845" rIns="95689" bIns="47845" rtlCol="0"/>
          <a:lstStyle>
            <a:lvl1pPr algn="l">
              <a:defRPr sz="1300"/>
            </a:lvl1pPr>
          </a:lstStyle>
          <a:p>
            <a:r>
              <a:rPr lang="en-US"/>
              <a:t>GEOCAP-course WP1.07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7637" y="0"/>
            <a:ext cx="2951162" cy="498852"/>
          </a:xfrm>
          <a:prstGeom prst="rect">
            <a:avLst/>
          </a:prstGeom>
        </p:spPr>
        <p:txBody>
          <a:bodyPr vert="horz" lIns="95689" tIns="47845" rIns="95689" bIns="47845" rtlCol="0"/>
          <a:lstStyle>
            <a:lvl1pPr algn="r">
              <a:defRPr sz="1300"/>
            </a:lvl1pPr>
          </a:lstStyle>
          <a:p>
            <a:r>
              <a:rPr lang="nl-NL"/>
              <a:t>29-3-2016</a:t>
            </a: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5825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689" tIns="47845" rIns="95689" bIns="47845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1038" y="4784836"/>
            <a:ext cx="5448300" cy="3914865"/>
          </a:xfrm>
          <a:prstGeom prst="rect">
            <a:avLst/>
          </a:prstGeom>
        </p:spPr>
        <p:txBody>
          <a:bodyPr vert="horz" lIns="95689" tIns="47845" rIns="95689" bIns="4784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43665"/>
            <a:ext cx="2951162" cy="498851"/>
          </a:xfrm>
          <a:prstGeom prst="rect">
            <a:avLst/>
          </a:prstGeom>
        </p:spPr>
        <p:txBody>
          <a:bodyPr vert="horz" lIns="95689" tIns="47845" rIns="95689" bIns="47845" rtlCol="0" anchor="b"/>
          <a:lstStyle>
            <a:lvl1pPr algn="l">
              <a:defRPr sz="1300"/>
            </a:lvl1pPr>
          </a:lstStyle>
          <a:p>
            <a:r>
              <a:rPr lang="en-US"/>
              <a:t>Company </a:t>
            </a:r>
            <a:r>
              <a:rPr lang="en-US" dirty="0"/>
              <a:t>decision-making for GT projects</a:t>
            </a:r>
            <a:endParaRPr lang="nl-NL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7637" y="9443665"/>
            <a:ext cx="2951162" cy="498851"/>
          </a:xfrm>
          <a:prstGeom prst="rect">
            <a:avLst/>
          </a:prstGeom>
        </p:spPr>
        <p:txBody>
          <a:bodyPr vert="horz" lIns="95689" tIns="47845" rIns="95689" bIns="47845" rtlCol="0" anchor="b"/>
          <a:lstStyle>
            <a:lvl1pPr algn="r">
              <a:defRPr sz="1300"/>
            </a:lvl1pPr>
          </a:lstStyle>
          <a:p>
            <a:fld id="{D9470985-3BB1-4C59-9132-7D3EC2467751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32134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nl-NL"/>
              <a:t>29-3-2016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470985-3BB1-4C59-9132-7D3EC2467751}" type="slidenum">
              <a:rPr lang="nl-NL" smtClean="0"/>
              <a:t>1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Company </a:t>
            </a:r>
            <a:r>
              <a:rPr lang="en-US" dirty="0"/>
              <a:t>decision-making for GT projects</a:t>
            </a:r>
            <a:endParaRPr lang="nl-NL" dirty="0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GEOCAP-course WP1.07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6989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gif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12" Type="http://schemas.openxmlformats.org/officeDocument/2006/relationships/image" Target="../media/image15.jpeg"/><Relationship Id="rId2" Type="http://schemas.openxmlformats.org/officeDocument/2006/relationships/image" Target="../media/image5.gif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9.png"/><Relationship Id="rId11" Type="http://schemas.openxmlformats.org/officeDocument/2006/relationships/image" Target="../media/image14.jpeg"/><Relationship Id="rId5" Type="http://schemas.openxmlformats.org/officeDocument/2006/relationships/image" Target="../media/image8.png"/><Relationship Id="rId10" Type="http://schemas.openxmlformats.org/officeDocument/2006/relationships/image" Target="../media/image13.jpe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082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4351" y="52109"/>
            <a:ext cx="2725148" cy="682811"/>
          </a:xfrm>
          <a:prstGeom prst="rect">
            <a:avLst/>
          </a:prstGeom>
        </p:spPr>
      </p:pic>
      <p:sp>
        <p:nvSpPr>
          <p:cNvPr id="9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93987" y="5209766"/>
            <a:ext cx="7886700" cy="284381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i="1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Type here names of persons who give the presentation</a:t>
            </a:r>
          </a:p>
        </p:txBody>
      </p:sp>
      <p:sp>
        <p:nvSpPr>
          <p:cNvPr id="10" name="Title 6"/>
          <p:cNvSpPr>
            <a:spLocks noGrp="1"/>
          </p:cNvSpPr>
          <p:nvPr>
            <p:ph type="title" hasCustomPrompt="1"/>
          </p:nvPr>
        </p:nvSpPr>
        <p:spPr>
          <a:xfrm>
            <a:off x="193987" y="3888475"/>
            <a:ext cx="7886700" cy="10014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 baseline="0"/>
            </a:lvl1pPr>
          </a:lstStyle>
          <a:p>
            <a:r>
              <a:rPr lang="en-US" dirty="0"/>
              <a:t>Type here title of presentation</a:t>
            </a:r>
            <a:br>
              <a:rPr lang="en-US" dirty="0"/>
            </a:br>
            <a:endParaRPr lang="nl-NL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93987" y="4908240"/>
            <a:ext cx="7886700" cy="2831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600" baseline="0"/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Type here name of the event</a:t>
            </a:r>
            <a:endParaRPr lang="nl-NL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193987" y="3130534"/>
            <a:ext cx="7886700" cy="345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i="1" baseline="0"/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Type here date and place of presentation</a:t>
            </a:r>
            <a:endParaRPr lang="nl-NL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4988458" y="6349070"/>
            <a:ext cx="6891041" cy="345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buNone/>
              <a:defRPr sz="1000" i="1" baseline="0">
                <a:solidFill>
                  <a:srgbClr val="D3E5CD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Public/ Restricted or Confidential document [GEOCAP-[YYYY]-CCC-AFL-</a:t>
            </a:r>
            <a:r>
              <a:rPr lang="en-US" dirty="0" err="1"/>
              <a:t>Wpa</a:t>
            </a:r>
            <a:r>
              <a:rPr lang="en-US" dirty="0"/>
              <a:t>-x]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99107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nies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1658059" y="2511886"/>
            <a:ext cx="2720340" cy="346398"/>
          </a:xfrm>
        </p:spPr>
        <p:txBody>
          <a:bodyPr/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IF Technology</a:t>
            </a:r>
            <a:endParaRPr lang="nl-NL" dirty="0"/>
          </a:p>
        </p:txBody>
      </p:sp>
      <p:sp>
        <p:nvSpPr>
          <p:cNvPr id="8" name="Text Placeholder 4"/>
          <p:cNvSpPr>
            <a:spLocks noGrp="1"/>
          </p:cNvSpPr>
          <p:nvPr>
            <p:ph type="body" sz="quarter" idx="14" hasCustomPrompt="1"/>
          </p:nvPr>
        </p:nvSpPr>
        <p:spPr>
          <a:xfrm>
            <a:off x="1658059" y="3490344"/>
            <a:ext cx="2720340" cy="257487"/>
          </a:xfrm>
        </p:spPr>
        <p:txBody>
          <a:bodyPr/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DNV GL</a:t>
            </a:r>
            <a:endParaRPr lang="nl-NL" dirty="0"/>
          </a:p>
          <a:p>
            <a:endParaRPr lang="nl-NL" dirty="0"/>
          </a:p>
        </p:txBody>
      </p:sp>
      <p:sp>
        <p:nvSpPr>
          <p:cNvPr id="9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1658059" y="4401986"/>
            <a:ext cx="2720340" cy="251459"/>
          </a:xfrm>
        </p:spPr>
        <p:txBody>
          <a:bodyPr/>
          <a:lstStyle>
            <a:lvl1pPr marL="0" indent="0">
              <a:buNone/>
              <a:defRPr sz="13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/>
              <a:t>Institut</a:t>
            </a:r>
            <a:r>
              <a:rPr lang="en-US" dirty="0"/>
              <a:t> </a:t>
            </a:r>
            <a:r>
              <a:rPr lang="en-US" dirty="0" err="1"/>
              <a:t>Teknologi</a:t>
            </a:r>
            <a:r>
              <a:rPr lang="en-US" dirty="0"/>
              <a:t> Bandung </a:t>
            </a:r>
            <a:endParaRPr lang="nl-NL" dirty="0"/>
          </a:p>
          <a:p>
            <a:endParaRPr lang="nl-NL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1658059" y="5268170"/>
            <a:ext cx="2849463" cy="561614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Delft University of Technology </a:t>
            </a:r>
          </a:p>
          <a:p>
            <a:r>
              <a:rPr lang="en-US" dirty="0"/>
              <a:t>Department of Geo-Technology </a:t>
            </a:r>
            <a:endParaRPr lang="nl-NL" dirty="0"/>
          </a:p>
          <a:p>
            <a:endParaRPr lang="nl-NL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5630446" y="2537917"/>
            <a:ext cx="2872558" cy="273418"/>
          </a:xfrm>
        </p:spPr>
        <p:txBody>
          <a:bodyPr/>
          <a:lstStyle>
            <a:lvl1pPr marL="0" indent="0">
              <a:buNone/>
              <a:defRPr sz="1300" baseline="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Universitas</a:t>
            </a:r>
            <a:r>
              <a:rPr lang="nl-NL" dirty="0"/>
              <a:t> </a:t>
            </a:r>
            <a:r>
              <a:rPr lang="nl-NL" dirty="0" err="1"/>
              <a:t>Gadjah</a:t>
            </a:r>
            <a:r>
              <a:rPr lang="nl-NL" dirty="0"/>
              <a:t> </a:t>
            </a:r>
            <a:r>
              <a:rPr lang="nl-NL" dirty="0" err="1"/>
              <a:t>Mada</a:t>
            </a:r>
            <a:endParaRPr lang="nl-NL" dirty="0"/>
          </a:p>
        </p:txBody>
      </p:sp>
      <p:sp>
        <p:nvSpPr>
          <p:cNvPr id="12" name="Text Placeholder 9"/>
          <p:cNvSpPr>
            <a:spLocks noGrp="1"/>
          </p:cNvSpPr>
          <p:nvPr>
            <p:ph type="body" sz="quarter" idx="19" hasCustomPrompt="1"/>
          </p:nvPr>
        </p:nvSpPr>
        <p:spPr>
          <a:xfrm>
            <a:off x="5630446" y="3475199"/>
            <a:ext cx="2952250" cy="295051"/>
          </a:xfrm>
        </p:spPr>
        <p:txBody>
          <a:bodyPr/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nl-NL" dirty="0" err="1"/>
              <a:t>Universitas</a:t>
            </a:r>
            <a:r>
              <a:rPr lang="nl-NL" dirty="0"/>
              <a:t> Indonesia</a:t>
            </a:r>
          </a:p>
          <a:p>
            <a:endParaRPr lang="nl-NL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20" hasCustomPrompt="1"/>
          </p:nvPr>
        </p:nvSpPr>
        <p:spPr>
          <a:xfrm>
            <a:off x="5610857" y="1453882"/>
            <a:ext cx="2952250" cy="561975"/>
          </a:xfrm>
        </p:spPr>
        <p:txBody>
          <a:bodyPr/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University of Twente </a:t>
            </a:r>
          </a:p>
          <a:p>
            <a:r>
              <a:rPr lang="en-US" dirty="0"/>
              <a:t>Faculty ITC</a:t>
            </a:r>
            <a:endParaRPr lang="nl-NL" dirty="0"/>
          </a:p>
          <a:p>
            <a:endParaRPr lang="nl-NL" dirty="0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1" hasCustomPrompt="1"/>
          </p:nvPr>
        </p:nvSpPr>
        <p:spPr>
          <a:xfrm>
            <a:off x="5636759" y="4215247"/>
            <a:ext cx="3089626" cy="760263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Utrecht University </a:t>
            </a:r>
          </a:p>
          <a:p>
            <a:r>
              <a:rPr lang="en-US" dirty="0"/>
              <a:t>Faculty of Geosciences – Department of Earth Sciences</a:t>
            </a:r>
            <a:endParaRPr lang="nl-NL" dirty="0"/>
          </a:p>
          <a:p>
            <a:endParaRPr lang="nl-NL" dirty="0"/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22"/>
          </p:nvPr>
        </p:nvSpPr>
        <p:spPr>
          <a:xfrm>
            <a:off x="5636759" y="5275508"/>
            <a:ext cx="3089626" cy="499000"/>
          </a:xfrm>
        </p:spPr>
        <p:txBody>
          <a:bodyPr>
            <a:normAutofit/>
          </a:bodyPr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Netherlands </a:t>
            </a:r>
            <a:r>
              <a:rPr lang="en-US" dirty="0" err="1"/>
              <a:t>Organisation</a:t>
            </a:r>
            <a:r>
              <a:rPr lang="en-US" dirty="0"/>
              <a:t> for Applied Scientific Research</a:t>
            </a:r>
            <a:endParaRPr lang="nl-NL" dirty="0"/>
          </a:p>
        </p:txBody>
      </p:sp>
      <p:sp>
        <p:nvSpPr>
          <p:cNvPr id="16" name="Oval 15"/>
          <p:cNvSpPr/>
          <p:nvPr userDrawn="1"/>
        </p:nvSpPr>
        <p:spPr>
          <a:xfrm>
            <a:off x="664892" y="2250885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7" name="Oval 16"/>
          <p:cNvSpPr/>
          <p:nvPr userDrawn="1"/>
        </p:nvSpPr>
        <p:spPr>
          <a:xfrm>
            <a:off x="664892" y="3195408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8" name="Oval 17"/>
          <p:cNvSpPr/>
          <p:nvPr userDrawn="1"/>
        </p:nvSpPr>
        <p:spPr>
          <a:xfrm>
            <a:off x="716743" y="4143364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Oval 18"/>
          <p:cNvSpPr/>
          <p:nvPr userDrawn="1"/>
        </p:nvSpPr>
        <p:spPr>
          <a:xfrm>
            <a:off x="716743" y="5087887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0" name="Oval 19"/>
          <p:cNvSpPr/>
          <p:nvPr userDrawn="1"/>
        </p:nvSpPr>
        <p:spPr>
          <a:xfrm>
            <a:off x="4710784" y="2257996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400"/>
          </a:p>
        </p:txBody>
      </p:sp>
      <p:sp>
        <p:nvSpPr>
          <p:cNvPr id="21" name="Oval 20"/>
          <p:cNvSpPr/>
          <p:nvPr userDrawn="1"/>
        </p:nvSpPr>
        <p:spPr>
          <a:xfrm>
            <a:off x="4710784" y="3202519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400"/>
          </a:p>
        </p:txBody>
      </p:sp>
      <p:sp>
        <p:nvSpPr>
          <p:cNvPr id="22" name="Oval 21"/>
          <p:cNvSpPr/>
          <p:nvPr userDrawn="1"/>
        </p:nvSpPr>
        <p:spPr>
          <a:xfrm>
            <a:off x="4691194" y="1314885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400"/>
          </a:p>
        </p:txBody>
      </p:sp>
      <p:sp>
        <p:nvSpPr>
          <p:cNvPr id="23" name="Oval 22"/>
          <p:cNvSpPr/>
          <p:nvPr userDrawn="1"/>
        </p:nvSpPr>
        <p:spPr>
          <a:xfrm>
            <a:off x="4717096" y="4162395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400"/>
          </a:p>
        </p:txBody>
      </p:sp>
      <p:pic>
        <p:nvPicPr>
          <p:cNvPr id="24" name="Picture 2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76969" y="2489363"/>
            <a:ext cx="641350" cy="356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3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2994" y="3449756"/>
            <a:ext cx="712788" cy="330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25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7919" y="4184042"/>
            <a:ext cx="773112" cy="773112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7" name="Picture 26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5698" y="5257819"/>
            <a:ext cx="962833" cy="592138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29" name="Picture 28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40312" y="3518517"/>
            <a:ext cx="784225" cy="242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9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6" r="14013" b="5845"/>
          <a:stretch/>
        </p:blipFill>
        <p:spPr bwMode="auto">
          <a:xfrm>
            <a:off x="4849692" y="4323651"/>
            <a:ext cx="596447" cy="54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" name="Picture 30"/>
          <p:cNvPicPr>
            <a:picLocks noChangeAspect="1" noChangeArrowheads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929882" y="1356814"/>
            <a:ext cx="368157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31"/>
          <p:cNvPicPr>
            <a:picLocks noChangeAspect="1" noChangeArrowheads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77874" y="1760963"/>
            <a:ext cx="692149" cy="346075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33" name="Oval 32"/>
          <p:cNvSpPr/>
          <p:nvPr userDrawn="1"/>
        </p:nvSpPr>
        <p:spPr>
          <a:xfrm>
            <a:off x="4717096" y="5086891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400"/>
          </a:p>
        </p:txBody>
      </p:sp>
      <p:pic>
        <p:nvPicPr>
          <p:cNvPr id="34" name="Picture 33"/>
          <p:cNvPicPr>
            <a:picLocks noChangeAspect="1"/>
          </p:cNvPicPr>
          <p:nvPr userDrawn="1"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4" t="15596" r="6186" b="19808"/>
          <a:stretch/>
        </p:blipFill>
        <p:spPr>
          <a:xfrm>
            <a:off x="4740648" y="5438112"/>
            <a:ext cx="785839" cy="173792"/>
          </a:xfrm>
          <a:prstGeom prst="rect">
            <a:avLst/>
          </a:prstGeom>
        </p:spPr>
      </p:pic>
      <p:sp>
        <p:nvSpPr>
          <p:cNvPr id="35" name="Text Placeholder 8"/>
          <p:cNvSpPr txBox="1">
            <a:spLocks/>
          </p:cNvSpPr>
          <p:nvPr userDrawn="1"/>
        </p:nvSpPr>
        <p:spPr>
          <a:xfrm>
            <a:off x="9319492" y="1328826"/>
            <a:ext cx="2618507" cy="3976024"/>
          </a:xfrm>
          <a:prstGeom prst="rect">
            <a:avLst/>
          </a:prstGeom>
          <a:solidFill>
            <a:schemeClr val="bg1"/>
          </a:solidFill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b="1" u="sng" dirty="0">
                <a:solidFill>
                  <a:srgbClr val="008287"/>
                </a:solidFill>
              </a:rPr>
              <a:t>IND </a:t>
            </a:r>
            <a:r>
              <a:rPr lang="nl-NL" b="1" u="sng" dirty="0" err="1">
                <a:solidFill>
                  <a:srgbClr val="008287"/>
                </a:solidFill>
              </a:rPr>
              <a:t>coordinator</a:t>
            </a:r>
            <a:r>
              <a:rPr lang="nl-NL" b="1" dirty="0">
                <a:solidFill>
                  <a:srgbClr val="008287"/>
                </a:solidFill>
              </a:rPr>
              <a:t>:</a:t>
            </a:r>
          </a:p>
          <a:p>
            <a:r>
              <a:rPr lang="nl-NL" dirty="0">
                <a:solidFill>
                  <a:srgbClr val="008287"/>
                </a:solidFill>
              </a:rPr>
              <a:t>INAGA</a:t>
            </a:r>
          </a:p>
          <a:p>
            <a:r>
              <a:rPr lang="nl-NL" b="1" u="sng" dirty="0">
                <a:solidFill>
                  <a:srgbClr val="008287"/>
                </a:solidFill>
              </a:rPr>
              <a:t>NL coordinator:</a:t>
            </a:r>
          </a:p>
          <a:p>
            <a:r>
              <a:rPr lang="nl-NL" dirty="0">
                <a:solidFill>
                  <a:srgbClr val="008287"/>
                </a:solidFill>
              </a:rPr>
              <a:t>ITC</a:t>
            </a:r>
          </a:p>
          <a:p>
            <a:r>
              <a:rPr lang="nl-NL" b="1" u="sng" dirty="0" err="1">
                <a:solidFill>
                  <a:srgbClr val="008287"/>
                </a:solidFill>
              </a:rPr>
              <a:t>Advisory</a:t>
            </a:r>
            <a:r>
              <a:rPr lang="nl-NL" b="1" u="sng" dirty="0">
                <a:solidFill>
                  <a:srgbClr val="008287"/>
                </a:solidFill>
              </a:rPr>
              <a:t> board:</a:t>
            </a:r>
          </a:p>
          <a:p>
            <a:r>
              <a:rPr lang="nl-NL" dirty="0">
                <a:solidFill>
                  <a:srgbClr val="008287"/>
                </a:solidFill>
              </a:rPr>
              <a:t>BAPPENAS (</a:t>
            </a:r>
            <a:r>
              <a:rPr lang="nl-NL" dirty="0" err="1">
                <a:solidFill>
                  <a:srgbClr val="008287"/>
                </a:solidFill>
              </a:rPr>
              <a:t>chair</a:t>
            </a:r>
            <a:r>
              <a:rPr lang="nl-NL" dirty="0">
                <a:solidFill>
                  <a:srgbClr val="008287"/>
                </a:solidFill>
              </a:rPr>
              <a:t>)</a:t>
            </a:r>
          </a:p>
          <a:p>
            <a:r>
              <a:rPr lang="nl-NL" dirty="0">
                <a:solidFill>
                  <a:srgbClr val="008287"/>
                </a:solidFill>
              </a:rPr>
              <a:t>MEMR</a:t>
            </a:r>
          </a:p>
          <a:p>
            <a:r>
              <a:rPr lang="nl-NL" dirty="0">
                <a:solidFill>
                  <a:srgbClr val="008287"/>
                </a:solidFill>
              </a:rPr>
              <a:t>RISTEK</a:t>
            </a:r>
            <a:r>
              <a:rPr lang="nl-NL" baseline="0" dirty="0">
                <a:solidFill>
                  <a:srgbClr val="008287"/>
                </a:solidFill>
              </a:rPr>
              <a:t> DIKTI</a:t>
            </a:r>
          </a:p>
          <a:p>
            <a:r>
              <a:rPr lang="nl-NL" dirty="0">
                <a:solidFill>
                  <a:srgbClr val="008287"/>
                </a:solidFill>
              </a:rPr>
              <a:t>Min. </a:t>
            </a:r>
            <a:r>
              <a:rPr lang="nl-NL" dirty="0" err="1">
                <a:solidFill>
                  <a:srgbClr val="008287"/>
                </a:solidFill>
              </a:rPr>
              <a:t>Foreign</a:t>
            </a:r>
            <a:r>
              <a:rPr lang="nl-NL" dirty="0">
                <a:solidFill>
                  <a:srgbClr val="008287"/>
                </a:solidFill>
              </a:rPr>
              <a:t> </a:t>
            </a:r>
            <a:r>
              <a:rPr lang="nl-NL" dirty="0" err="1">
                <a:solidFill>
                  <a:srgbClr val="008287"/>
                </a:solidFill>
              </a:rPr>
              <a:t>Affairs</a:t>
            </a:r>
            <a:r>
              <a:rPr lang="nl-NL" dirty="0">
                <a:solidFill>
                  <a:srgbClr val="008287"/>
                </a:solidFill>
              </a:rPr>
              <a:t> NL</a:t>
            </a:r>
          </a:p>
          <a:p>
            <a:r>
              <a:rPr lang="nl-NL" dirty="0">
                <a:solidFill>
                  <a:srgbClr val="008287"/>
                </a:solidFill>
              </a:rPr>
              <a:t>Rector ITB</a:t>
            </a:r>
          </a:p>
          <a:p>
            <a:r>
              <a:rPr lang="nl-NL" dirty="0">
                <a:solidFill>
                  <a:srgbClr val="008287"/>
                </a:solidFill>
              </a:rPr>
              <a:t>Rector UGM</a:t>
            </a:r>
          </a:p>
          <a:p>
            <a:r>
              <a:rPr lang="nl-NL" dirty="0">
                <a:solidFill>
                  <a:srgbClr val="008287"/>
                </a:solidFill>
              </a:rPr>
              <a:t>Rector UI</a:t>
            </a:r>
          </a:p>
          <a:p>
            <a:r>
              <a:rPr lang="nl-NL" dirty="0">
                <a:solidFill>
                  <a:srgbClr val="008287"/>
                </a:solidFill>
              </a:rPr>
              <a:t>INAGA </a:t>
            </a:r>
          </a:p>
          <a:p>
            <a:endParaRPr lang="nl-NL" dirty="0">
              <a:solidFill>
                <a:srgbClr val="008287"/>
              </a:solidFill>
            </a:endParaRPr>
          </a:p>
          <a:p>
            <a:endParaRPr lang="nl-NL" dirty="0">
              <a:solidFill>
                <a:srgbClr val="008287"/>
              </a:solidFill>
            </a:endParaRPr>
          </a:p>
          <a:p>
            <a:endParaRPr lang="nl-NL" dirty="0">
              <a:solidFill>
                <a:srgbClr val="008287"/>
              </a:solidFill>
            </a:endParaRPr>
          </a:p>
        </p:txBody>
      </p: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492" y="5655124"/>
            <a:ext cx="2618508" cy="665172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379" y="2391258"/>
            <a:ext cx="585242" cy="585242"/>
          </a:xfrm>
          <a:prstGeom prst="rect">
            <a:avLst/>
          </a:prstGeom>
        </p:spPr>
      </p:pic>
      <p:sp>
        <p:nvSpPr>
          <p:cNvPr id="38" name="Title 1"/>
          <p:cNvSpPr>
            <a:spLocks noGrp="1"/>
          </p:cNvSpPr>
          <p:nvPr>
            <p:ph type="title" hasCustomPrompt="1"/>
          </p:nvPr>
        </p:nvSpPr>
        <p:spPr>
          <a:xfrm>
            <a:off x="735647" y="123702"/>
            <a:ext cx="11202351" cy="888882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sz="3200" b="1" dirty="0">
                <a:solidFill>
                  <a:schemeClr val="bg1"/>
                </a:solidFill>
              </a:rPr>
              <a:t>Cooperating companies &amp; universities</a:t>
            </a:r>
            <a:endParaRPr lang="nl-NL" sz="3200" b="1" dirty="0">
              <a:solidFill>
                <a:schemeClr val="bg1"/>
              </a:solidFill>
            </a:endParaRPr>
          </a:p>
        </p:txBody>
      </p:sp>
      <p:sp>
        <p:nvSpPr>
          <p:cNvPr id="39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7162BA16-F419-4534-A0D7-29D8CC6BA4E1}" type="datetime1">
              <a:rPr lang="en-GB" smtClean="0"/>
              <a:t>24/10/2017</a:t>
            </a:fld>
            <a:endParaRPr lang="nl-NL" dirty="0"/>
          </a:p>
        </p:txBody>
      </p:sp>
      <p:sp>
        <p:nvSpPr>
          <p:cNvPr id="40" name="Oval 39"/>
          <p:cNvSpPr/>
          <p:nvPr userDrawn="1"/>
        </p:nvSpPr>
        <p:spPr>
          <a:xfrm>
            <a:off x="691060" y="1266923"/>
            <a:ext cx="839971" cy="83997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19" y="1314885"/>
            <a:ext cx="713639" cy="733218"/>
          </a:xfrm>
          <a:prstGeom prst="rect">
            <a:avLst/>
          </a:prstGeom>
        </p:spPr>
      </p:pic>
      <p:sp>
        <p:nvSpPr>
          <p:cNvPr id="41" name="Text Placeholder 3"/>
          <p:cNvSpPr>
            <a:spLocks noGrp="1"/>
          </p:cNvSpPr>
          <p:nvPr>
            <p:ph type="body" sz="quarter" idx="23" hasCustomPrompt="1"/>
          </p:nvPr>
        </p:nvSpPr>
        <p:spPr>
          <a:xfrm>
            <a:off x="1647057" y="1507671"/>
            <a:ext cx="2720340" cy="346398"/>
          </a:xfrm>
        </p:spPr>
        <p:txBody>
          <a:bodyPr/>
          <a:lstStyle>
            <a:lvl1pPr marL="0" indent="0">
              <a:buNone/>
              <a:defRPr sz="1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INAGA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24988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3ACC7-74DB-4ADC-B923-CD49DD8F9AFB}" type="slidenum">
              <a:rPr lang="nl-NL" smtClean="0"/>
              <a:t>‹#›</a:t>
            </a:fld>
            <a:endParaRPr lang="nl-NL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17DC3C6F-F892-4E4A-BCD5-A5D0F3716541}" type="datetime1">
              <a:rPr lang="en-GB" smtClean="0"/>
              <a:t>24/10/2017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6050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7D18BB-F18F-4FD9-84BB-73445B0A5F5B}" type="datetime1">
              <a:rPr lang="en-GB" smtClean="0"/>
              <a:t>24/10/2017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904F1-BD23-4A27-A0D5-6AB923ED6C2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6120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82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 txBox="1">
            <a:spLocks/>
          </p:cNvSpPr>
          <p:nvPr userDrawn="1"/>
        </p:nvSpPr>
        <p:spPr>
          <a:xfrm>
            <a:off x="193987" y="5209766"/>
            <a:ext cx="7886700" cy="284381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600" i="1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Type here names of persons who give the presentation</a:t>
            </a:r>
            <a:endParaRPr lang="en-US" dirty="0"/>
          </a:p>
        </p:txBody>
      </p:sp>
      <p:sp>
        <p:nvSpPr>
          <p:cNvPr id="8" name="Title 6"/>
          <p:cNvSpPr txBox="1">
            <a:spLocks/>
          </p:cNvSpPr>
          <p:nvPr userDrawn="1"/>
        </p:nvSpPr>
        <p:spPr>
          <a:xfrm>
            <a:off x="193987" y="3888475"/>
            <a:ext cx="7886700" cy="100143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0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Type here title of presentation</a:t>
            </a:r>
            <a:br>
              <a:rPr lang="en-US"/>
            </a:br>
            <a:endParaRPr lang="nl-NL" dirty="0"/>
          </a:p>
        </p:txBody>
      </p:sp>
      <p:sp>
        <p:nvSpPr>
          <p:cNvPr id="9" name="Text Placeholder 3"/>
          <p:cNvSpPr txBox="1">
            <a:spLocks/>
          </p:cNvSpPr>
          <p:nvPr userDrawn="1"/>
        </p:nvSpPr>
        <p:spPr>
          <a:xfrm>
            <a:off x="193987" y="4908240"/>
            <a:ext cx="7886700" cy="28319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Type here name of the event</a:t>
            </a:r>
            <a:endParaRPr lang="nl-NL" dirty="0"/>
          </a:p>
        </p:txBody>
      </p:sp>
      <p:sp>
        <p:nvSpPr>
          <p:cNvPr id="10" name="Text Placeholder 3"/>
          <p:cNvSpPr txBox="1">
            <a:spLocks/>
          </p:cNvSpPr>
          <p:nvPr userDrawn="1"/>
        </p:nvSpPr>
        <p:spPr>
          <a:xfrm>
            <a:off x="193987" y="3130534"/>
            <a:ext cx="7886700" cy="345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i="1" kern="1200" baseline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Type here date and place of presentation</a:t>
            </a:r>
            <a:endParaRPr lang="nl-NL" dirty="0"/>
          </a:p>
        </p:txBody>
      </p:sp>
      <p:sp>
        <p:nvSpPr>
          <p:cNvPr id="11" name="Text Placeholder 3"/>
          <p:cNvSpPr txBox="1">
            <a:spLocks/>
          </p:cNvSpPr>
          <p:nvPr userDrawn="1"/>
        </p:nvSpPr>
        <p:spPr>
          <a:xfrm>
            <a:off x="4988458" y="6349070"/>
            <a:ext cx="6891041" cy="34539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i="1" kern="1200" baseline="0">
                <a:solidFill>
                  <a:srgbClr val="D3E5CD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Public/ Restricted or Confidential document [GEOCAP-[YYYY]-CCC-AFL-Wpa-x]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7263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82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326373"/>
            <a:ext cx="9804400" cy="531627"/>
          </a:xfrm>
          <a:prstGeom prst="rect">
            <a:avLst/>
          </a:prstGeom>
          <a:solidFill>
            <a:srgbClr val="F26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Rectangle 8"/>
          <p:cNvSpPr/>
          <p:nvPr userDrawn="1"/>
        </p:nvSpPr>
        <p:spPr>
          <a:xfrm>
            <a:off x="9786933" y="6326372"/>
            <a:ext cx="2405067" cy="531628"/>
          </a:xfrm>
          <a:prstGeom prst="rect">
            <a:avLst/>
          </a:prstGeom>
          <a:solidFill>
            <a:srgbClr val="D3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F2C6557-C360-4DF3-A2A3-139D158D7847}" type="datetime1">
              <a:rPr lang="en-GB" smtClean="0"/>
              <a:t>24/10/2017</a:t>
            </a:fld>
            <a:endParaRPr lang="nl-N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94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828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35C3ACC7-74DB-4ADC-B923-CD49DD8F9AF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332" y="6366760"/>
            <a:ext cx="4505334" cy="42066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841" y="6380512"/>
            <a:ext cx="938518" cy="42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377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828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09C9F980-FB2A-426B-A20C-C872BE1EC6AD}" type="datetime1">
              <a:rPr lang="en-GB" smtClean="0"/>
              <a:t>24/10/2017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2EB904F1-BD23-4A27-A0D5-6AB923ED6C27}" type="slidenum">
              <a:rPr lang="nl-NL" smtClean="0"/>
              <a:pPr/>
              <a:t>‹#›</a:t>
            </a:fld>
            <a:endParaRPr lang="nl-NL"/>
          </a:p>
        </p:txBody>
      </p:sp>
      <p:sp>
        <p:nvSpPr>
          <p:cNvPr id="7" name="Rectangle 6"/>
          <p:cNvSpPr/>
          <p:nvPr userDrawn="1"/>
        </p:nvSpPr>
        <p:spPr>
          <a:xfrm>
            <a:off x="0" y="6326373"/>
            <a:ext cx="9804400" cy="531627"/>
          </a:xfrm>
          <a:prstGeom prst="rect">
            <a:avLst/>
          </a:prstGeom>
          <a:solidFill>
            <a:srgbClr val="F26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Rectangle 7"/>
          <p:cNvSpPr/>
          <p:nvPr userDrawn="1"/>
        </p:nvSpPr>
        <p:spPr>
          <a:xfrm>
            <a:off x="9786933" y="6326372"/>
            <a:ext cx="2405067" cy="531628"/>
          </a:xfrm>
          <a:prstGeom prst="rect">
            <a:avLst/>
          </a:prstGeom>
          <a:solidFill>
            <a:srgbClr val="D3E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l" defTabSz="914400" rtl="0" eaLnBrk="1" latinLnBrk="0" hangingPunct="1">
              <a:defRPr sz="1200" kern="12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3220A52-1235-4531-9DAE-FE454C9AB2E0}" type="datetime1">
              <a:rPr lang="en-GB" smtClean="0"/>
              <a:pPr/>
              <a:t>24/10/2017</a:t>
            </a:fld>
            <a:endParaRPr lang="nl-NL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9194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nl-NL"/>
            </a:defPPr>
            <a:lvl1pPr marL="0" algn="r" defTabSz="914400" rtl="0" eaLnBrk="1" latinLnBrk="0" hangingPunct="1">
              <a:defRPr sz="1200" kern="1200">
                <a:solidFill>
                  <a:srgbClr val="008287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5C3ACC7-74DB-4ADC-B923-CD49DD8F9AFB}" type="slidenum">
              <a:rPr lang="nl-NL" smtClean="0"/>
              <a:pPr/>
              <a:t>‹#›</a:t>
            </a:fld>
            <a:endParaRPr lang="nl-NL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332" y="6366760"/>
            <a:ext cx="4505334" cy="42066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5841" y="6380512"/>
            <a:ext cx="938518" cy="423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838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93987" y="5702918"/>
            <a:ext cx="7886700" cy="284381"/>
          </a:xfrm>
        </p:spPr>
        <p:txBody>
          <a:bodyPr>
            <a:normAutofit fontScale="92500" lnSpcReduction="10000"/>
          </a:bodyPr>
          <a:lstStyle/>
          <a:p>
            <a:r>
              <a:rPr lang="en-GB" noProof="0" dirty="0"/>
              <a:t>Lecturer - Ir. Christian Bos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93986" y="3888475"/>
            <a:ext cx="10093014" cy="100143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Company decision-making for geothermal projects</a:t>
            </a:r>
            <a:br>
              <a:rPr lang="en-GB" dirty="0"/>
            </a:br>
            <a:r>
              <a:rPr lang="en-GB" sz="2000" i="1" dirty="0"/>
              <a:t>(GEOCAP course 1.07)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193987" y="4732124"/>
            <a:ext cx="9722370" cy="878559"/>
          </a:xfrm>
        </p:spPr>
        <p:txBody>
          <a:bodyPr/>
          <a:lstStyle/>
          <a:p>
            <a:r>
              <a:rPr lang="en-GB" sz="2400" b="1" dirty="0">
                <a:solidFill>
                  <a:srgbClr val="FFFFCC"/>
                </a:solidFill>
              </a:rPr>
              <a:t>Topic: uncertainty modelling</a:t>
            </a:r>
          </a:p>
          <a:p>
            <a:r>
              <a:rPr lang="en-GB" sz="2400" b="1">
                <a:solidFill>
                  <a:srgbClr val="FFFFCC"/>
                </a:solidFill>
              </a:rPr>
              <a:t>Exercise: </a:t>
            </a:r>
            <a:r>
              <a:rPr lang="en-GB" sz="2400" b="1" dirty="0">
                <a:solidFill>
                  <a:srgbClr val="FFFFCC"/>
                </a:solidFill>
              </a:rPr>
              <a:t>probabilistic summation of identical wells</a:t>
            </a:r>
            <a:endParaRPr lang="en-GB" sz="2400" b="1" noProof="0" dirty="0">
              <a:solidFill>
                <a:srgbClr val="FFFFCC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PPSDM Jakarta, November 1st, 2017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Public document (GEOCAP-2016-REP-TNO-1.07-xx)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6013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>
                <a:solidFill>
                  <a:srgbClr val="FFFFCC"/>
                </a:solidFill>
              </a:rPr>
              <a:t>Summing the </a:t>
            </a:r>
            <a:r>
              <a:rPr lang="en-GB" noProof="0" dirty="0" err="1">
                <a:solidFill>
                  <a:srgbClr val="FFFFCC"/>
                </a:solidFill>
              </a:rPr>
              <a:t>MWe</a:t>
            </a:r>
            <a:r>
              <a:rPr lang="en-GB" noProof="0" dirty="0">
                <a:solidFill>
                  <a:srgbClr val="FFFFCC"/>
                </a:solidFill>
              </a:rPr>
              <a:t> of 20 identical GT-wells, what is most likely total </a:t>
            </a:r>
            <a:r>
              <a:rPr lang="en-GB" noProof="0" dirty="0" err="1">
                <a:solidFill>
                  <a:srgbClr val="FFFFCC"/>
                </a:solidFill>
              </a:rPr>
              <a:t>MWe</a:t>
            </a:r>
            <a:r>
              <a:rPr lang="en-GB" noProof="0" dirty="0">
                <a:solidFill>
                  <a:srgbClr val="FFFFCC"/>
                </a:solidFill>
              </a:rPr>
              <a:t>?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" t="23919" r="10356" b="15065"/>
          <a:stretch/>
        </p:blipFill>
        <p:spPr bwMode="auto">
          <a:xfrm>
            <a:off x="368493" y="1719615"/>
            <a:ext cx="11464119" cy="447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2691170" y="1392068"/>
            <a:ext cx="9141442" cy="4806295"/>
            <a:chOff x="2691170" y="1555844"/>
            <a:chExt cx="9141442" cy="4806295"/>
          </a:xfrm>
        </p:grpSpPr>
        <p:pic>
          <p:nvPicPr>
            <p:cNvPr id="2457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91170" y="1896826"/>
              <a:ext cx="7858552" cy="445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>
            <a:xfrm>
              <a:off x="10549722" y="1555844"/>
              <a:ext cx="1282890" cy="4806295"/>
            </a:xfrm>
            <a:prstGeom prst="rect">
              <a:avLst/>
            </a:prstGeom>
            <a:solidFill>
              <a:srgbClr val="008287"/>
            </a:solidFill>
            <a:ln>
              <a:solidFill>
                <a:srgbClr val="00828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5022372" y="4107972"/>
            <a:ext cx="2033518" cy="5847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l-GR" sz="3200" b="1" dirty="0">
                <a:solidFill>
                  <a:srgbClr val="FF0000"/>
                </a:solidFill>
              </a:rPr>
              <a:t>Σ</a:t>
            </a:r>
            <a:r>
              <a:rPr lang="nl-NL" sz="3200" b="1" dirty="0">
                <a:solidFill>
                  <a:srgbClr val="FF0000"/>
                </a:solidFill>
              </a:rPr>
              <a:t> = </a:t>
            </a:r>
            <a:r>
              <a:rPr lang="en-GB" sz="3200" b="1" dirty="0">
                <a:solidFill>
                  <a:srgbClr val="FF0000"/>
                </a:solidFill>
              </a:rPr>
              <a:t>100 !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01000" y="5650171"/>
            <a:ext cx="682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800" b="1" dirty="0">
                <a:solidFill>
                  <a:srgbClr val="FF0000"/>
                </a:solidFill>
                <a:sym typeface="ZapfDingbats"/>
              </a:rPr>
              <a:t></a:t>
            </a:r>
            <a:endParaRPr lang="en-GB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232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FC7154-F9D1-40F2-97CB-5E883ED657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CC"/>
                </a:solidFill>
              </a:rPr>
              <a:t>How is this possible?</a:t>
            </a:r>
            <a:endParaRPr lang="nl-NL" dirty="0">
              <a:solidFill>
                <a:srgbClr val="FFFF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152293-3C80-4F39-AD4E-1597B2600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probability theory, the central limit theorem (CLT) establishes that, in most situations, when independent random variables are added, their properly normalized sum tends toward a normal distribution (informally a "bell curve") even if the original variables themselves are not normally distributed. The theorem is a key concept in probability theory because it implies that probabilistic and statistical methods that work for normal distributions can be applicable to many problems involving other types of distributions.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8875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072B6-605C-4E94-AB89-02DD27922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CC"/>
                </a:solidFill>
              </a:rPr>
              <a:t>Central Limit Theorem: summing independent populations</a:t>
            </a:r>
            <a:endParaRPr lang="nl-NL" dirty="0">
              <a:solidFill>
                <a:srgbClr val="FFFF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FB8044-13F5-4CDB-BC8A-28E6CF0D72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27467"/>
            <a:ext cx="2854911" cy="4095778"/>
          </a:xfrm>
        </p:spPr>
        <p:txBody>
          <a:bodyPr>
            <a:normAutofit lnSpcReduction="10000"/>
          </a:bodyPr>
          <a:lstStyle/>
          <a:p>
            <a:r>
              <a:rPr lang="en-US" sz="2400" dirty="0"/>
              <a:t>Whatever the form of the constituent population pdf’s, the distribution of the sum tends to a Gaussian, and its dispersion is given by the Central Limit Theorem</a:t>
            </a:r>
            <a:endParaRPr lang="nl-NL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6B855FF-D483-449C-B639-544567E607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32" t="21100" r="30825" b="30615"/>
          <a:stretch/>
        </p:blipFill>
        <p:spPr>
          <a:xfrm>
            <a:off x="3817398" y="2210539"/>
            <a:ext cx="7954392" cy="3311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569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54734A-D1EB-4289-BD1B-E799D5E03A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FFFFCC"/>
                </a:solidFill>
              </a:rPr>
              <a:t>Do it yourself</a:t>
            </a:r>
            <a:endParaRPr lang="nl-NL" dirty="0">
              <a:solidFill>
                <a:srgbClr val="FFFFCC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FEA32-436B-437A-8DBF-798E7B510E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an XL-workbook with CB</a:t>
            </a:r>
          </a:p>
          <a:p>
            <a:r>
              <a:rPr lang="en-US" dirty="0"/>
              <a:t>Define 20 wells with uncertain </a:t>
            </a:r>
            <a:r>
              <a:rPr lang="en-US" dirty="0" err="1"/>
              <a:t>MW</a:t>
            </a:r>
            <a:r>
              <a:rPr lang="en-US" baseline="-25000" dirty="0" err="1"/>
              <a:t>e</a:t>
            </a:r>
            <a:r>
              <a:rPr lang="en-US" dirty="0"/>
              <a:t> power output</a:t>
            </a:r>
          </a:p>
          <a:p>
            <a:pPr lvl="1"/>
            <a:r>
              <a:rPr lang="en-US" dirty="0"/>
              <a:t>Triangular distribution 3-4-8 </a:t>
            </a:r>
            <a:r>
              <a:rPr lang="en-US" dirty="0" err="1"/>
              <a:t>MW</a:t>
            </a:r>
            <a:r>
              <a:rPr lang="en-US" baseline="-25000" dirty="0" err="1"/>
              <a:t>e</a:t>
            </a:r>
            <a:endParaRPr lang="en-US" baseline="-25000" dirty="0"/>
          </a:p>
          <a:p>
            <a:pPr lvl="1"/>
            <a:r>
              <a:rPr lang="en-US" dirty="0"/>
              <a:t>All wells uncorrelated</a:t>
            </a:r>
          </a:p>
          <a:p>
            <a:r>
              <a:rPr lang="en-US" dirty="0"/>
              <a:t>Define a CB – “forecast” of the sum of all wells</a:t>
            </a:r>
          </a:p>
          <a:p>
            <a:r>
              <a:rPr lang="en-US" dirty="0"/>
              <a:t>Run CB with e.g. 10000 simulations</a:t>
            </a:r>
          </a:p>
          <a:p>
            <a:r>
              <a:rPr lang="en-US" dirty="0"/>
              <a:t>Inspect output histogram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206991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Custom Design">
  <a:themeElements>
    <a:clrScheme name="Custom 1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CCFFCC"/>
      </a:hlink>
      <a:folHlink>
        <a:srgbClr val="92D05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16274</TotalTime>
  <Words>238</Words>
  <Application>Microsoft Office PowerPoint</Application>
  <PresentationFormat>Widescreen</PresentationFormat>
  <Paragraphs>25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Verdana</vt:lpstr>
      <vt:lpstr>ZapfDingbats</vt:lpstr>
      <vt:lpstr>Office Theme</vt:lpstr>
      <vt:lpstr>Custom Design</vt:lpstr>
      <vt:lpstr>1_Custom Design</vt:lpstr>
      <vt:lpstr>Company decision-making for geothermal projects (GEOCAP course 1.07)</vt:lpstr>
      <vt:lpstr>Summing the MWe of 20 identical GT-wells, what is most likely total MWe?</vt:lpstr>
      <vt:lpstr>How is this possible?</vt:lpstr>
      <vt:lpstr>Central Limit Theorem: summing independent populations</vt:lpstr>
      <vt:lpstr>Do it yourself</vt:lpstr>
    </vt:vector>
  </TitlesOfParts>
  <Company>Twente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Hartog - Muharamiah, M.S. den (ITC)</dc:creator>
  <cp:lastModifiedBy>Bos, C.F.M. (Christian)</cp:lastModifiedBy>
  <cp:revision>406</cp:revision>
  <cp:lastPrinted>2016-03-21T11:45:08Z</cp:lastPrinted>
  <dcterms:created xsi:type="dcterms:W3CDTF">2015-11-19T10:33:33Z</dcterms:created>
  <dcterms:modified xsi:type="dcterms:W3CDTF">2017-10-24T10:51:51Z</dcterms:modified>
</cp:coreProperties>
</file>